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media/image13.png" ContentType="image/png"/>
  <Override PartName="/ppt/media/image4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move the slide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IN" sz="2000" strike="noStrike" u="none">
                <a:solidFill>
                  <a:srgbClr val="000000"/>
                </a:solidFill>
                <a:uFillTx/>
                <a:latin typeface="Arial"/>
              </a:rPr>
              <a:t>Click to edit the notes format</a:t>
            </a:r>
            <a:endParaRPr b="0" lang="en-IN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trike="noStrike" u="none">
                <a:solidFill>
                  <a:srgbClr val="000000"/>
                </a:solidFill>
                <a:uFillTx/>
                <a:latin typeface="Times New Roman"/>
              </a:rPr>
              <a:t>&lt;header&gt;</a:t>
            </a:r>
            <a:endParaRPr b="0" lang="en-IN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IN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IN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AFDD22A-1E2C-4228-BC74-4F0417C24CD4}" type="slidenum">
              <a:rPr b="0" lang="en-IN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E4F7506-32CC-48C5-B317-C6C64D4B6596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4523A7E-3C09-4E5E-8053-4C8E9318CC07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D3C6A6E-61A9-4E40-BBE7-DC0E62EEA5E9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24A4CFF-CBA3-4140-A58C-6BD9BEDD1F6A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B7C3BE7-C84B-4AC8-88E8-7F457D3F4B0A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91B2176-835B-49EA-A2B3-8432FC32554E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7F4AFEB-0F5C-405F-BBFB-58F2A4819B6C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332AF2A-8D24-46E6-B718-025741CABA1D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827D03E-DAD0-4CF7-B6B9-F6F6B2202FC3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CAEE2EA-A898-48DD-8D2C-AB288E508D41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25ABA6D-C8D4-4917-A977-171FAB1BF455}" type="slidenum">
              <a:rPr b="0" lang="en-US" sz="12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IN" sz="12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0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the title text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li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k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o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e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d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it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h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e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ti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tl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e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e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x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 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f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o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r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m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a</a:t>
            </a: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0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0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524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trike="noStrike" u="none">
                <a:solidFill>
                  <a:schemeClr val="dk1"/>
                </a:solidFill>
                <a:uFillTx/>
                <a:latin typeface="Calibri Light"/>
              </a:rPr>
              <a:t>Click to edit the title text format</a:t>
            </a:r>
            <a:endParaRPr b="0" lang="en-IN" sz="4400" strike="noStrike" u="none">
              <a:solidFill>
                <a:schemeClr val="dk1"/>
              </a:solidFill>
              <a:uFillTx/>
              <a:latin typeface="Calibri Light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trike="noStrike" u="non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  <a:endParaRPr b="0" lang="en-IN" sz="32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trike="noStrike" u="non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  <a:endParaRPr b="0" lang="en-IN" sz="24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  <a:endParaRPr b="0" lang="en-IN" sz="2000" strike="noStrike" u="non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5" name="Text 0"/>
          <p:cNvSpPr/>
          <p:nvPr/>
        </p:nvSpPr>
        <p:spPr>
          <a:xfrm>
            <a:off x="793800" y="2998440"/>
            <a:ext cx="7556040" cy="223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AI-Powered Guest Experience Personalization System for Hospitality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2" name="Text 0"/>
          <p:cNvSpPr/>
          <p:nvPr/>
        </p:nvSpPr>
        <p:spPr>
          <a:xfrm>
            <a:off x="6280200" y="2812680"/>
            <a:ext cx="595368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Key Takeaways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3" name="Image 1" descr="preencoded.png"/>
          <p:cNvPicPr/>
          <p:nvPr/>
        </p:nvPicPr>
        <p:blipFill>
          <a:blip r:embed="rId2"/>
          <a:stretch/>
        </p:blipFill>
        <p:spPr>
          <a:xfrm>
            <a:off x="6280200" y="389700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4" name="Text 1"/>
          <p:cNvSpPr/>
          <p:nvPr/>
        </p:nvSpPr>
        <p:spPr>
          <a:xfrm>
            <a:off x="6280200" y="4690800"/>
            <a:ext cx="22917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AI enhances guest experiences.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5" name="Image 2" descr="preencoded.png"/>
          <p:cNvPicPr/>
          <p:nvPr/>
        </p:nvPicPr>
        <p:blipFill>
          <a:blip r:embed="rId3"/>
          <a:stretch/>
        </p:blipFill>
        <p:spPr>
          <a:xfrm>
            <a:off x="8912160" y="389700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6" name="Text 2"/>
          <p:cNvSpPr/>
          <p:nvPr/>
        </p:nvSpPr>
        <p:spPr>
          <a:xfrm>
            <a:off x="8912160" y="4690800"/>
            <a:ext cx="22917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Predictive models drive engagement.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7" name="Image 3" descr="preencoded.png"/>
          <p:cNvPicPr/>
          <p:nvPr/>
        </p:nvPicPr>
        <p:blipFill>
          <a:blip r:embed="rId4"/>
          <a:stretch/>
        </p:blipFill>
        <p:spPr>
          <a:xfrm>
            <a:off x="11544480" y="3897000"/>
            <a:ext cx="566640" cy="56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Text 3"/>
          <p:cNvSpPr/>
          <p:nvPr/>
        </p:nvSpPr>
        <p:spPr>
          <a:xfrm>
            <a:off x="11544480" y="4690800"/>
            <a:ext cx="229176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Real-time analysis improves service.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 13"/>
          <p:cNvSpPr/>
          <p:nvPr/>
        </p:nvSpPr>
        <p:spPr>
          <a:xfrm>
            <a:off x="0" y="4023360"/>
            <a:ext cx="1463040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51"/>
              </a:lnSpc>
              <a:tabLst>
                <a:tab algn="l" pos="0"/>
              </a:tabLst>
            </a:pPr>
            <a:r>
              <a:rPr b="1" lang="en-US" sz="880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Thank-You</a:t>
            </a:r>
            <a:endParaRPr b="0" lang="en-IN" sz="8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1" name="Text 17"/>
          <p:cNvSpPr/>
          <p:nvPr/>
        </p:nvSpPr>
        <p:spPr>
          <a:xfrm>
            <a:off x="793800" y="418752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2" name="Text 18"/>
          <p:cNvSpPr/>
          <p:nvPr/>
        </p:nvSpPr>
        <p:spPr>
          <a:xfrm>
            <a:off x="793800" y="47862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3" name="Text 19"/>
          <p:cNvSpPr/>
          <p:nvPr/>
        </p:nvSpPr>
        <p:spPr>
          <a:xfrm>
            <a:off x="7599600" y="418752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endParaRPr b="0" lang="en-IN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0"/>
          <p:cNvSpPr/>
          <p:nvPr/>
        </p:nvSpPr>
        <p:spPr>
          <a:xfrm>
            <a:off x="793800" y="2513160"/>
            <a:ext cx="595368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Project Objectives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Text 1"/>
          <p:cNvSpPr/>
          <p:nvPr/>
        </p:nvSpPr>
        <p:spPr>
          <a:xfrm>
            <a:off x="793800" y="3824640"/>
            <a:ext cx="366228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Enhanced Guest Experience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" name="Text 2"/>
          <p:cNvSpPr/>
          <p:nvPr/>
        </p:nvSpPr>
        <p:spPr>
          <a:xfrm>
            <a:off x="793800" y="442332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AI-driven personalized recommendations for dining, activities, and amenities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Text 3"/>
          <p:cNvSpPr/>
          <p:nvPr/>
        </p:nvSpPr>
        <p:spPr>
          <a:xfrm>
            <a:off x="5333040" y="3824640"/>
            <a:ext cx="392580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Automated Feedback Analysis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Text 4"/>
          <p:cNvSpPr/>
          <p:nvPr/>
        </p:nvSpPr>
        <p:spPr>
          <a:xfrm>
            <a:off x="5333040" y="442332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Real-time sentiment monitoring to address guest concerns proactively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" name="Text 5"/>
          <p:cNvSpPr/>
          <p:nvPr/>
        </p:nvSpPr>
        <p:spPr>
          <a:xfrm>
            <a:off x="9871920" y="382464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Operational Efficiency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Text 6"/>
          <p:cNvSpPr/>
          <p:nvPr/>
        </p:nvSpPr>
        <p:spPr>
          <a:xfrm>
            <a:off x="9871920" y="442332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Streamlined staff notifications and data-driven decision-making for better service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0"/>
          <p:cNvSpPr/>
          <p:nvPr/>
        </p:nvSpPr>
        <p:spPr>
          <a:xfrm>
            <a:off x="793800" y="2150280"/>
            <a:ext cx="961920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Coupon Recommendation: Modeling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Text 1"/>
          <p:cNvSpPr/>
          <p:nvPr/>
        </p:nvSpPr>
        <p:spPr>
          <a:xfrm>
            <a:off x="793800" y="3461760"/>
            <a:ext cx="284508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Data Collection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Text 2"/>
          <p:cNvSpPr/>
          <p:nvPr/>
        </p:nvSpPr>
        <p:spPr>
          <a:xfrm>
            <a:off x="793800" y="4060440"/>
            <a:ext cx="2845080" cy="18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Gather historical guest data. Include demographics, preferences, and booking history.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" name="Text 3"/>
          <p:cNvSpPr/>
          <p:nvPr/>
        </p:nvSpPr>
        <p:spPr>
          <a:xfrm>
            <a:off x="4200480" y="3461760"/>
            <a:ext cx="284508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Feature Engineering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Text 4"/>
          <p:cNvSpPr/>
          <p:nvPr/>
        </p:nvSpPr>
        <p:spPr>
          <a:xfrm>
            <a:off x="4200480" y="4060440"/>
            <a:ext cx="28450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Extract key features. Include stay duration, spending habits, and service usage.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Text 5"/>
          <p:cNvSpPr/>
          <p:nvPr/>
        </p:nvSpPr>
        <p:spPr>
          <a:xfrm>
            <a:off x="7607160" y="3461760"/>
            <a:ext cx="284508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Model Training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" name="Text 6"/>
          <p:cNvSpPr/>
          <p:nvPr/>
        </p:nvSpPr>
        <p:spPr>
          <a:xfrm>
            <a:off x="7607160" y="4060440"/>
            <a:ext cx="2845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Train machine learning models. Use algorithms like collaborative filtering.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Text 7"/>
          <p:cNvSpPr/>
          <p:nvPr/>
        </p:nvSpPr>
        <p:spPr>
          <a:xfrm>
            <a:off x="11013480" y="3461760"/>
            <a:ext cx="284508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Personalization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" name="Text 8"/>
          <p:cNvSpPr/>
          <p:nvPr/>
        </p:nvSpPr>
        <p:spPr>
          <a:xfrm>
            <a:off x="11013480" y="4060440"/>
            <a:ext cx="28450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Tailor coupons to guest profiles. Increase engagement and satisfaction.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 0"/>
          <p:cNvSpPr/>
          <p:nvPr/>
        </p:nvSpPr>
        <p:spPr>
          <a:xfrm>
            <a:off x="793800" y="2229840"/>
            <a:ext cx="961920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Coupon Recommendation: Modeling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Text 1"/>
          <p:cNvSpPr/>
          <p:nvPr/>
        </p:nvSpPr>
        <p:spPr>
          <a:xfrm>
            <a:off x="793800" y="35409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Features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" name="Text 2"/>
          <p:cNvSpPr/>
          <p:nvPr/>
        </p:nvSpPr>
        <p:spPr>
          <a:xfrm>
            <a:off x="793800" y="414000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We analyzed guest spending history and meal preferences.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" name="Text 3"/>
          <p:cNvSpPr/>
          <p:nvPr/>
        </p:nvSpPr>
        <p:spPr>
          <a:xfrm>
            <a:off x="793800" y="506988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Seasonal trends were also analyzed for optimal results.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" name="Text 4"/>
          <p:cNvSpPr/>
          <p:nvPr/>
        </p:nvSpPr>
        <p:spPr>
          <a:xfrm>
            <a:off x="5333040" y="35409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Model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" name="Text 5"/>
          <p:cNvSpPr/>
          <p:nvPr/>
        </p:nvSpPr>
        <p:spPr>
          <a:xfrm>
            <a:off x="5333040" y="414000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We used XGBoost to handle null values efficiently.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Text 6"/>
          <p:cNvSpPr/>
          <p:nvPr/>
        </p:nvSpPr>
        <p:spPr>
          <a:xfrm>
            <a:off x="5333040" y="506988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XGBoost is effective for structured data and prediction.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Text 7"/>
          <p:cNvSpPr/>
          <p:nvPr/>
        </p:nvSpPr>
        <p:spPr>
          <a:xfrm>
            <a:off x="9871920" y="35409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Procedure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" name="Text 8"/>
          <p:cNvSpPr/>
          <p:nvPr/>
        </p:nvSpPr>
        <p:spPr>
          <a:xfrm>
            <a:off x="9871920" y="414000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The system begins with data preprocessing.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Text 9"/>
          <p:cNvSpPr/>
          <p:nvPr/>
        </p:nvSpPr>
        <p:spPr>
          <a:xfrm>
            <a:off x="9871920" y="506988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This is followed by feature selection and model training.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Text 0"/>
          <p:cNvSpPr/>
          <p:nvPr/>
        </p:nvSpPr>
        <p:spPr>
          <a:xfrm>
            <a:off x="793800" y="1531440"/>
            <a:ext cx="675396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Coupon Predictor: Output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7" name="Image 1" descr="preencoded.png"/>
          <p:cNvPicPr/>
          <p:nvPr/>
        </p:nvPicPr>
        <p:blipFill>
          <a:blip r:embed="rId2"/>
          <a:stretch/>
        </p:blipFill>
        <p:spPr>
          <a:xfrm>
            <a:off x="793800" y="2615760"/>
            <a:ext cx="1133640" cy="1360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Text 1"/>
          <p:cNvSpPr/>
          <p:nvPr/>
        </p:nvSpPr>
        <p:spPr>
          <a:xfrm>
            <a:off x="2268000" y="28425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Probabilities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Text 2"/>
          <p:cNvSpPr/>
          <p:nvPr/>
        </p:nvSpPr>
        <p:spPr>
          <a:xfrm>
            <a:off x="2268000" y="3350520"/>
            <a:ext cx="60818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The system predicts the likelihood of guest purchases.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0" name="Image 2" descr="preencoded.png"/>
          <p:cNvPicPr/>
          <p:nvPr/>
        </p:nvPicPr>
        <p:blipFill>
          <a:blip r:embed="rId3"/>
          <a:stretch/>
        </p:blipFill>
        <p:spPr>
          <a:xfrm>
            <a:off x="793800" y="3976560"/>
            <a:ext cx="1133640" cy="1360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1" name="Text 3"/>
          <p:cNvSpPr/>
          <p:nvPr/>
        </p:nvSpPr>
        <p:spPr>
          <a:xfrm>
            <a:off x="2268000" y="42033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Top Predictions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Text 4"/>
          <p:cNvSpPr/>
          <p:nvPr/>
        </p:nvSpPr>
        <p:spPr>
          <a:xfrm>
            <a:off x="2268000" y="4711680"/>
            <a:ext cx="60818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It suggests top offers to maximize engagement.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3" name="Image 3" descr="preencoded.png"/>
          <p:cNvPicPr/>
          <p:nvPr/>
        </p:nvPicPr>
        <p:blipFill>
          <a:blip r:embed="rId4"/>
          <a:stretch/>
        </p:blipFill>
        <p:spPr>
          <a:xfrm>
            <a:off x="793800" y="5337360"/>
            <a:ext cx="1133640" cy="1360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Text 5"/>
          <p:cNvSpPr/>
          <p:nvPr/>
        </p:nvSpPr>
        <p:spPr>
          <a:xfrm>
            <a:off x="2268000" y="55641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XGBoost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" name="Text 6"/>
          <p:cNvSpPr/>
          <p:nvPr/>
        </p:nvSpPr>
        <p:spPr>
          <a:xfrm>
            <a:off x="2268000" y="6072480"/>
            <a:ext cx="60818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The model's robustness made it the best option.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7" name="Text 0"/>
          <p:cNvSpPr/>
          <p:nvPr/>
        </p:nvSpPr>
        <p:spPr>
          <a:xfrm>
            <a:off x="6280200" y="1384200"/>
            <a:ext cx="7556040" cy="14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Review Analyzer: RAG System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" name="Shape 1"/>
          <p:cNvSpPr/>
          <p:nvPr/>
        </p:nvSpPr>
        <p:spPr>
          <a:xfrm>
            <a:off x="6280200" y="3213000"/>
            <a:ext cx="3664440" cy="2065320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9" name="Text 2"/>
          <p:cNvSpPr/>
          <p:nvPr/>
        </p:nvSpPr>
        <p:spPr>
          <a:xfrm>
            <a:off x="6514560" y="34473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Purpose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Text 3"/>
          <p:cNvSpPr/>
          <p:nvPr/>
        </p:nvSpPr>
        <p:spPr>
          <a:xfrm>
            <a:off x="6514560" y="3955320"/>
            <a:ext cx="319572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It analyzes guest reviews, extracts sentiments dynamically.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Shape 4"/>
          <p:cNvSpPr/>
          <p:nvPr/>
        </p:nvSpPr>
        <p:spPr>
          <a:xfrm>
            <a:off x="10171800" y="3213000"/>
            <a:ext cx="3664440" cy="2065320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2" name="Text 5"/>
          <p:cNvSpPr/>
          <p:nvPr/>
        </p:nvSpPr>
        <p:spPr>
          <a:xfrm>
            <a:off x="10406160" y="34473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Retrieval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" name="Text 6"/>
          <p:cNvSpPr/>
          <p:nvPr/>
        </p:nvSpPr>
        <p:spPr>
          <a:xfrm>
            <a:off x="10406160" y="3955320"/>
            <a:ext cx="3195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RAG is used to generate responses based on data.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Shape 7"/>
          <p:cNvSpPr/>
          <p:nvPr/>
        </p:nvSpPr>
        <p:spPr>
          <a:xfrm>
            <a:off x="6280200" y="5505480"/>
            <a:ext cx="7556040" cy="1339560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5" name="Text 8"/>
          <p:cNvSpPr/>
          <p:nvPr/>
        </p:nvSpPr>
        <p:spPr>
          <a:xfrm>
            <a:off x="6514560" y="573984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Storage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6" name="Text 9"/>
          <p:cNvSpPr/>
          <p:nvPr/>
        </p:nvSpPr>
        <p:spPr>
          <a:xfrm>
            <a:off x="6514560" y="6248160"/>
            <a:ext cx="70873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The data is embedded and stored in a vector database.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Text 0"/>
          <p:cNvSpPr/>
          <p:nvPr/>
        </p:nvSpPr>
        <p:spPr>
          <a:xfrm>
            <a:off x="793800" y="995760"/>
            <a:ext cx="688572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RAG System: How It Works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0" name="Shape 1"/>
          <p:cNvSpPr/>
          <p:nvPr/>
        </p:nvSpPr>
        <p:spPr>
          <a:xfrm>
            <a:off x="1049040" y="2080440"/>
            <a:ext cx="30240" cy="515304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1" name="Shape 2"/>
          <p:cNvSpPr/>
          <p:nvPr/>
        </p:nvSpPr>
        <p:spPr>
          <a:xfrm>
            <a:off x="1273680" y="2575440"/>
            <a:ext cx="680040" cy="3024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2" name="Shape 3"/>
          <p:cNvSpPr/>
          <p:nvPr/>
        </p:nvSpPr>
        <p:spPr>
          <a:xfrm>
            <a:off x="793800" y="23353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3" name="Text 4"/>
          <p:cNvSpPr/>
          <p:nvPr/>
        </p:nvSpPr>
        <p:spPr>
          <a:xfrm>
            <a:off x="870480" y="2367360"/>
            <a:ext cx="35676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1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Text 5"/>
          <p:cNvSpPr/>
          <p:nvPr/>
        </p:nvSpPr>
        <p:spPr>
          <a:xfrm>
            <a:off x="2183040" y="230724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Embedding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Text 6"/>
          <p:cNvSpPr/>
          <p:nvPr/>
        </p:nvSpPr>
        <p:spPr>
          <a:xfrm>
            <a:off x="2183040" y="2815200"/>
            <a:ext cx="61668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Guest reviews are embedded into vector representations.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6" name="Shape 7"/>
          <p:cNvSpPr/>
          <p:nvPr/>
        </p:nvSpPr>
        <p:spPr>
          <a:xfrm>
            <a:off x="1273680" y="4126680"/>
            <a:ext cx="680040" cy="3024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7" name="Shape 8"/>
          <p:cNvSpPr/>
          <p:nvPr/>
        </p:nvSpPr>
        <p:spPr>
          <a:xfrm>
            <a:off x="793800" y="38869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8" name="Text 9"/>
          <p:cNvSpPr/>
          <p:nvPr/>
        </p:nvSpPr>
        <p:spPr>
          <a:xfrm>
            <a:off x="870480" y="3918960"/>
            <a:ext cx="35676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2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Text 10"/>
          <p:cNvSpPr/>
          <p:nvPr/>
        </p:nvSpPr>
        <p:spPr>
          <a:xfrm>
            <a:off x="2183040" y="385848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Storage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Text 11"/>
          <p:cNvSpPr/>
          <p:nvPr/>
        </p:nvSpPr>
        <p:spPr>
          <a:xfrm>
            <a:off x="2183040" y="4366800"/>
            <a:ext cx="61668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Vectors are stored in a vector database for efficient retrieval.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1" name="Shape 12"/>
          <p:cNvSpPr/>
          <p:nvPr/>
        </p:nvSpPr>
        <p:spPr>
          <a:xfrm>
            <a:off x="1273680" y="6041160"/>
            <a:ext cx="680040" cy="3024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3400" bIns="-234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2" name="Shape 13"/>
          <p:cNvSpPr/>
          <p:nvPr/>
        </p:nvSpPr>
        <p:spPr>
          <a:xfrm>
            <a:off x="793800" y="580140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3" name="Text 14"/>
          <p:cNvSpPr/>
          <p:nvPr/>
        </p:nvSpPr>
        <p:spPr>
          <a:xfrm>
            <a:off x="870480" y="5833080"/>
            <a:ext cx="35676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3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Text 15"/>
          <p:cNvSpPr/>
          <p:nvPr/>
        </p:nvSpPr>
        <p:spPr>
          <a:xfrm>
            <a:off x="2183040" y="577296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Query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Text 16"/>
          <p:cNvSpPr/>
          <p:nvPr/>
        </p:nvSpPr>
        <p:spPr>
          <a:xfrm>
            <a:off x="2183040" y="6281280"/>
            <a:ext cx="616680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Queries fetch relevant cases for dynamic sentiment analysis.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 0"/>
          <p:cNvSpPr/>
          <p:nvPr/>
        </p:nvSpPr>
        <p:spPr>
          <a:xfrm>
            <a:off x="793800" y="2876040"/>
            <a:ext cx="835884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51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Booking Page &amp; Review Analysis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7" name="Text 1"/>
          <p:cNvSpPr/>
          <p:nvPr/>
        </p:nvSpPr>
        <p:spPr>
          <a:xfrm>
            <a:off x="793800" y="418752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UI for Customers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8" name="Text 2"/>
          <p:cNvSpPr/>
          <p:nvPr/>
        </p:nvSpPr>
        <p:spPr>
          <a:xfrm>
            <a:off x="793800" y="47862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Allows seamless hotel bookings via a custom user interface.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9" name="Text 3"/>
          <p:cNvSpPr/>
          <p:nvPr/>
        </p:nvSpPr>
        <p:spPr>
          <a:xfrm>
            <a:off x="7599600" y="4187520"/>
            <a:ext cx="2976840" cy="37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Real-Time Reviews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0" name="Text 4"/>
          <p:cNvSpPr/>
          <p:nvPr/>
        </p:nvSpPr>
        <p:spPr>
          <a:xfrm>
            <a:off x="7599600" y="4786200"/>
            <a:ext cx="624420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Continuously analyzes feedback, updating guest profiles.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" name="Text 0"/>
          <p:cNvSpPr/>
          <p:nvPr/>
        </p:nvSpPr>
        <p:spPr>
          <a:xfrm>
            <a:off x="6277320" y="621360"/>
            <a:ext cx="7561800" cy="148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800"/>
              </a:lnSpc>
              <a:tabLst>
                <a:tab algn="l" pos="0"/>
              </a:tabLst>
            </a:pPr>
            <a:r>
              <a:rPr b="1" lang="en-US" sz="4650" spc="-94" strike="noStrike" u="none">
                <a:solidFill>
                  <a:srgbClr val="ff8aaf"/>
                </a:solidFill>
                <a:uFillTx/>
                <a:latin typeface="Petrona Bold"/>
                <a:ea typeface="Petrona Bold"/>
              </a:rPr>
              <a:t>Implemented Features Overview</a:t>
            </a:r>
            <a:endParaRPr b="0" lang="en-IN" sz="46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4" name="Shape 1"/>
          <p:cNvSpPr/>
          <p:nvPr/>
        </p:nvSpPr>
        <p:spPr>
          <a:xfrm>
            <a:off x="6277320" y="2697480"/>
            <a:ext cx="507960" cy="507960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5" name="Text 2"/>
          <p:cNvSpPr/>
          <p:nvPr/>
        </p:nvSpPr>
        <p:spPr>
          <a:xfrm>
            <a:off x="6353640" y="2729160"/>
            <a:ext cx="355680" cy="44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1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Text 3"/>
          <p:cNvSpPr/>
          <p:nvPr/>
        </p:nvSpPr>
        <p:spPr>
          <a:xfrm>
            <a:off x="7011720" y="2697480"/>
            <a:ext cx="2965680" cy="37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ML Model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Text 4"/>
          <p:cNvSpPr/>
          <p:nvPr/>
        </p:nvSpPr>
        <p:spPr>
          <a:xfrm>
            <a:off x="7011720" y="3203640"/>
            <a:ext cx="682740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Predicts guest's next dish purchase.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8" name="Shape 5"/>
          <p:cNvSpPr/>
          <p:nvPr/>
        </p:nvSpPr>
        <p:spPr>
          <a:xfrm>
            <a:off x="6277320" y="4045320"/>
            <a:ext cx="507960" cy="507960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9" name="Text 6"/>
          <p:cNvSpPr/>
          <p:nvPr/>
        </p:nvSpPr>
        <p:spPr>
          <a:xfrm>
            <a:off x="6353640" y="4077000"/>
            <a:ext cx="355680" cy="44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2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0" name="Text 7"/>
          <p:cNvSpPr/>
          <p:nvPr/>
        </p:nvSpPr>
        <p:spPr>
          <a:xfrm>
            <a:off x="7011720" y="4045320"/>
            <a:ext cx="2965680" cy="37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Integrated UI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Text 8"/>
          <p:cNvSpPr/>
          <p:nvPr/>
        </p:nvSpPr>
        <p:spPr>
          <a:xfrm>
            <a:off x="7011720" y="4551120"/>
            <a:ext cx="682740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Provides seamless hotel bookings for users.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Shape 9"/>
          <p:cNvSpPr/>
          <p:nvPr/>
        </p:nvSpPr>
        <p:spPr>
          <a:xfrm>
            <a:off x="6277320" y="5392800"/>
            <a:ext cx="507960" cy="507960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Text 10"/>
          <p:cNvSpPr/>
          <p:nvPr/>
        </p:nvSpPr>
        <p:spPr>
          <a:xfrm>
            <a:off x="6353640" y="5424840"/>
            <a:ext cx="355680" cy="44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3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4" name="Text 11"/>
          <p:cNvSpPr/>
          <p:nvPr/>
        </p:nvSpPr>
        <p:spPr>
          <a:xfrm>
            <a:off x="7011720" y="5392800"/>
            <a:ext cx="2965680" cy="37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Discount Suggestions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5" name="Text 12"/>
          <p:cNvSpPr/>
          <p:nvPr/>
        </p:nvSpPr>
        <p:spPr>
          <a:xfrm>
            <a:off x="7011720" y="5898960"/>
            <a:ext cx="682740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Offers ML-powered suggestions for dining.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6" name="Shape 13"/>
          <p:cNvSpPr/>
          <p:nvPr/>
        </p:nvSpPr>
        <p:spPr>
          <a:xfrm>
            <a:off x="6277320" y="6740640"/>
            <a:ext cx="507960" cy="507960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7" name="Text 14"/>
          <p:cNvSpPr/>
          <p:nvPr/>
        </p:nvSpPr>
        <p:spPr>
          <a:xfrm>
            <a:off x="6353640" y="6772680"/>
            <a:ext cx="355680" cy="44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1" lang="en-US" sz="2800" spc="-57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4</a:t>
            </a:r>
            <a:endParaRPr b="0" lang="en-IN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8" name="Text 15"/>
          <p:cNvSpPr/>
          <p:nvPr/>
        </p:nvSpPr>
        <p:spPr>
          <a:xfrm>
            <a:off x="7011720" y="6740640"/>
            <a:ext cx="2965680" cy="37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300" spc="-48" strike="noStrike" u="none">
                <a:solidFill>
                  <a:srgbClr val="e0d6de"/>
                </a:solidFill>
                <a:uFillTx/>
                <a:latin typeface="Petrona Bold"/>
                <a:ea typeface="Petrona Bold"/>
              </a:rPr>
              <a:t>RAG Integration</a:t>
            </a:r>
            <a:endParaRPr b="0" lang="en-IN" sz="23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9" name="Text 16"/>
          <p:cNvSpPr/>
          <p:nvPr/>
        </p:nvSpPr>
        <p:spPr>
          <a:xfrm>
            <a:off x="7011720" y="7246800"/>
            <a:ext cx="682740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37" strike="noStrike" u="none">
                <a:solidFill>
                  <a:srgbClr val="e0d6de"/>
                </a:solidFill>
                <a:uFillTx/>
                <a:latin typeface="Inter"/>
                <a:ea typeface="Inter"/>
              </a:rPr>
              <a:t>Integrates review analysis into the UI.</a:t>
            </a:r>
            <a:endParaRPr b="0" lang="en-IN" sz="17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12060000" y="7200000"/>
            <a:ext cx="2520000" cy="900000"/>
          </a:xfrm>
          <a:prstGeom prst="rect">
            <a:avLst/>
          </a:prstGeom>
          <a:solidFill>
            <a:srgbClr val="0e0627"/>
          </a:solidFill>
          <a:ln w="0">
            <a:solidFill>
              <a:srgbClr val="0e0627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LibreOffice/24.8.5.2$Linux_X86_64 LibreOffice_project/480$Build-2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2025-03-15T16:46:12Z</dcterms:created>
  <dc:creator>PptxGenJS</dc:creator>
  <dc:description/>
  <dc:language>en-IN</dc:language>
  <cp:lastModifiedBy/>
  <cp:lastPrinted>2025-03-15T22:21:52Z</cp:lastPrinted>
  <dcterms:modified xsi:type="dcterms:W3CDTF">2025-03-15T22:22:14Z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10</vt:i4>
  </property>
  <property fmtid="{D5CDD505-2E9C-101B-9397-08002B2CF9AE}" pid="3" name="PresentationFormat">
    <vt:lpwstr>On-screen Show (16:9)</vt:lpwstr>
  </property>
  <property fmtid="{D5CDD505-2E9C-101B-9397-08002B2CF9AE}" pid="4" name="Slides">
    <vt:i4>10</vt:i4>
  </property>
</Properties>
</file>